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30" r:id="rId2"/>
    <p:sldId id="331" r:id="rId3"/>
    <p:sldId id="333" r:id="rId4"/>
    <p:sldId id="260" r:id="rId5"/>
    <p:sldId id="301" r:id="rId6"/>
    <p:sldId id="302" r:id="rId7"/>
    <p:sldId id="303" r:id="rId8"/>
    <p:sldId id="304" r:id="rId9"/>
    <p:sldId id="262" r:id="rId10"/>
    <p:sldId id="305" r:id="rId11"/>
    <p:sldId id="306" r:id="rId12"/>
    <p:sldId id="307" r:id="rId13"/>
    <p:sldId id="308" r:id="rId14"/>
    <p:sldId id="263" r:id="rId15"/>
    <p:sldId id="309" r:id="rId16"/>
    <p:sldId id="310" r:id="rId17"/>
    <p:sldId id="315" r:id="rId18"/>
    <p:sldId id="316" r:id="rId19"/>
    <p:sldId id="321" r:id="rId20"/>
    <p:sldId id="322" r:id="rId21"/>
    <p:sldId id="323" r:id="rId22"/>
    <p:sldId id="324" r:id="rId23"/>
    <p:sldId id="325" r:id="rId24"/>
    <p:sldId id="326" r:id="rId25"/>
    <p:sldId id="327" r:id="rId26"/>
    <p:sldId id="328" r:id="rId27"/>
    <p:sldId id="329" r:id="rId28"/>
    <p:sldId id="320" r:id="rId29"/>
    <p:sldId id="269" r:id="rId30"/>
    <p:sldId id="271" r:id="rId31"/>
    <p:sldId id="272" r:id="rId32"/>
    <p:sldId id="274" r:id="rId33"/>
    <p:sldId id="276" r:id="rId34"/>
    <p:sldId id="278" r:id="rId35"/>
    <p:sldId id="280" r:id="rId36"/>
    <p:sldId id="281" r:id="rId37"/>
    <p:sldId id="317" r:id="rId38"/>
    <p:sldId id="285" r:id="rId39"/>
    <p:sldId id="286" r:id="rId40"/>
    <p:sldId id="334" r:id="rId41"/>
    <p:sldId id="332" r:id="rId42"/>
  </p:sldIdLst>
  <p:sldSz cx="9144000" cy="6858000" type="screen4x3"/>
  <p:notesSz cx="6888163" cy="10020300"/>
  <p:custShowLst>
    <p:custShow name="Custom Show 1"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58" autoAdjust="0"/>
    <p:restoredTop sz="94737" autoAdjust="0"/>
  </p:normalViewPr>
  <p:slideViewPr>
    <p:cSldViewPr>
      <p:cViewPr varScale="1">
        <p:scale>
          <a:sx n="71" d="100"/>
          <a:sy n="71" d="100"/>
        </p:scale>
        <p:origin x="-12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A9441282-E05C-4A85-8B8B-DAF6E94069BF}" type="datetimeFigureOut">
              <a:rPr lang="en-US" smtClean="0"/>
              <a:pPr/>
              <a:t>15/01/2017</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B9AF95E9-9C95-4995-931A-DCDA8074A0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AF95E9-9C95-4995-931A-DCDA8074A03E}"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08FF97-0D1D-4056-9219-5D44037957EE}" type="datetimeFigureOut">
              <a:rPr lang="en-US" smtClean="0"/>
              <a:pPr/>
              <a:t>15/01/2017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CE27C-D8C7-43B6-BED7-E457EA037B52}" type="slidenum">
              <a:rPr lang="en-US" smtClean="0"/>
              <a:pPr/>
              <a:t>‹#›</a:t>
            </a:fld>
            <a:endParaRPr lang="en-US"/>
          </a:p>
        </p:txBody>
      </p:sp>
    </p:spTree>
  </p:cSld>
  <p:clrMapOvr>
    <a:masterClrMapping/>
  </p:clrMapOvr>
  <p:transition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8FF97-0D1D-4056-9219-5D44037957EE}" type="datetimeFigureOut">
              <a:rPr lang="en-US" smtClean="0"/>
              <a:pPr/>
              <a:t>15/01/2017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CE27C-D8C7-43B6-BED7-E457EA037B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18.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28.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image" Target="../media/image11.png"/><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4.jpeg"/><Relationship Id="rId4"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Picture 4" descr="HMS_Slide4.jpg"/>
          <p:cNvPicPr>
            <a:picLocks noChangeAspect="1"/>
          </p:cNvPicPr>
          <p:nvPr/>
        </p:nvPicPr>
        <p:blipFill>
          <a:blip r:embed="rId2"/>
          <a:stretch>
            <a:fillRect/>
          </a:stretch>
        </p:blipFill>
        <p:spPr>
          <a:xfrm>
            <a:off x="0" y="1304731"/>
            <a:ext cx="9144000" cy="4105469"/>
          </a:xfrm>
          <a:prstGeom prst="rect">
            <a:avLst/>
          </a:prstGeom>
        </p:spPr>
      </p:pic>
    </p:spTree>
  </p:cSld>
  <p:clrMapOvr>
    <a:masterClrMapping/>
  </p:clrMapOvr>
  <p:transition advClick="0" advTm="3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077200" cy="5943600"/>
          </a:xfrm>
        </p:spPr>
        <p:txBody>
          <a:bodyPr>
            <a:normAutofit fontScale="40000" lnSpcReduction="20000"/>
          </a:bodyPr>
          <a:lstStyle/>
          <a:p>
            <a:pPr fontAlgn="base">
              <a:buNone/>
            </a:pPr>
            <a:r>
              <a:rPr lang="en-US" sz="4400" b="1" dirty="0" smtClean="0"/>
              <a:t>Our History</a:t>
            </a:r>
          </a:p>
          <a:p>
            <a:pPr fontAlgn="base"/>
            <a:r>
              <a:rPr lang="en-US" sz="4000" b="1" dirty="0" smtClean="0"/>
              <a:t>1998</a:t>
            </a:r>
          </a:p>
          <a:p>
            <a:pPr algn="just" fontAlgn="base">
              <a:buNone/>
            </a:pPr>
            <a:r>
              <a:rPr lang="en-US" sz="4000" dirty="0" smtClean="0"/>
              <a:t>	Our product is initially developed with DOS based applications, we got vast experience in educational institution management since 1998. Basically we supply and support Hardware &amp; Network Services to all Educational Institutions, after two years … </a:t>
            </a:r>
          </a:p>
          <a:p>
            <a:pPr algn="just" fontAlgn="base"/>
            <a:r>
              <a:rPr lang="en-US" sz="4000" b="1" dirty="0" smtClean="0"/>
              <a:t>2003 - 2006</a:t>
            </a:r>
          </a:p>
          <a:p>
            <a:pPr algn="just" fontAlgn="base">
              <a:buNone/>
            </a:pPr>
            <a:r>
              <a:rPr lang="en-US" sz="4000" dirty="0" smtClean="0"/>
              <a:t>	in the Year 2003 we started School and College Management Software Offline Product using FoxPro for School management package with single User.</a:t>
            </a:r>
          </a:p>
          <a:p>
            <a:pPr algn="just" fontAlgn="base"/>
            <a:r>
              <a:rPr lang="en-US" sz="4000" b="1" dirty="0" smtClean="0"/>
              <a:t>2008 - 2012</a:t>
            </a:r>
          </a:p>
          <a:p>
            <a:pPr algn="just" fontAlgn="base">
              <a:buNone/>
            </a:pPr>
            <a:r>
              <a:rPr lang="en-US" sz="4000" dirty="0" smtClean="0"/>
              <a:t>	in the Year 2008 we moved to Microsoft Visual Basic, MS Access - Windows based. (32 Bit Desktop Application) for Multi User in MS </a:t>
            </a:r>
            <a:r>
              <a:rPr lang="en-US" sz="4000" dirty="0" err="1" smtClean="0"/>
              <a:t>Sql</a:t>
            </a:r>
            <a:r>
              <a:rPr lang="en-US" sz="4000" dirty="0" smtClean="0"/>
              <a:t>, we have supplied to many schools and colleges, Off-line Package without multi user environment. After some time we are unable to provide the service support to our clients because its OFF-LINE lake technical man power &amp; Microsoft licenses issues, so  we moved to Open Source tools and started R &amp; D with open source.  After long re search started Web software development, using PHP, </a:t>
            </a:r>
            <a:r>
              <a:rPr lang="en-US" sz="4000" dirty="0" err="1" smtClean="0"/>
              <a:t>MySql</a:t>
            </a:r>
            <a:r>
              <a:rPr lang="en-US" sz="4000" dirty="0" smtClean="0"/>
              <a:t> unstructured. </a:t>
            </a:r>
          </a:p>
          <a:p>
            <a:pPr algn="just" fontAlgn="base"/>
            <a:r>
              <a:rPr lang="en-US" sz="4000" b="1" dirty="0" smtClean="0"/>
              <a:t>2014 – 2015</a:t>
            </a:r>
          </a:p>
          <a:p>
            <a:pPr algn="just" fontAlgn="base">
              <a:buNone/>
            </a:pPr>
            <a:r>
              <a:rPr lang="en-US" sz="4000" dirty="0" smtClean="0"/>
              <a:t>	After some time we started coding with MVC Architecture, after lot of struggles all modules developed for all academic and administrative activities like.. Library Management, Canteen Management, Hostel, School, College Management…   etc. modules developed.</a:t>
            </a:r>
          </a:p>
          <a:p>
            <a:pPr algn="just" fontAlgn="base">
              <a:buNone/>
            </a:pPr>
            <a:r>
              <a:rPr lang="en-US" sz="4000" dirty="0" smtClean="0"/>
              <a:t>	In the Year of 2014 Official Launch of </a:t>
            </a:r>
            <a:r>
              <a:rPr lang="en-US" sz="4000" dirty="0" err="1" smtClean="0"/>
              <a:t>MySchoolsCMS</a:t>
            </a:r>
            <a:r>
              <a:rPr lang="en-US" sz="4000" dirty="0" smtClean="0"/>
              <a:t> and Biometric Device Integration, POS Hand Held Billing Machine, GPS Vehicle Tracking Devices also integrated.</a:t>
            </a:r>
          </a:p>
          <a:p>
            <a:pPr algn="just" fontAlgn="base"/>
            <a:r>
              <a:rPr lang="en-US" sz="4000" b="1" dirty="0" smtClean="0"/>
              <a:t>2016</a:t>
            </a:r>
          </a:p>
          <a:p>
            <a:pPr algn="just" fontAlgn="base">
              <a:buNone/>
            </a:pPr>
            <a:r>
              <a:rPr lang="en-US" sz="4000" dirty="0" smtClean="0"/>
              <a:t>	Finally shape up our complete product and start provide services for Common School to International Schools, Corporate Schools - Multi User, Multi Branch, Multi Courses, Multi Logins, Cloud Technology with Mobile and Tablet PC compatibility with SSL Security. We are ready to provide customized solution.</a:t>
            </a:r>
            <a:endParaRPr lang="en-US" sz="4000" dirty="0"/>
          </a:p>
        </p:txBody>
      </p:sp>
      <p:sp>
        <p:nvSpPr>
          <p:cNvPr id="5" name="Action Button: Home 4">
            <a:hlinkClick r:id="rId2"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srcRect/>
          <a:stretch>
            <a:fillRect/>
          </a:stretch>
        </p:blipFill>
        <p:spPr bwMode="auto">
          <a:xfrm>
            <a:off x="0" y="0"/>
            <a:ext cx="12192000" cy="7315200"/>
          </a:xfrm>
          <a:prstGeom prst="rect">
            <a:avLst/>
          </a:prstGeom>
          <a:noFill/>
          <a:ln w="9525">
            <a:noFill/>
            <a:miter lim="800000"/>
            <a:headEnd/>
            <a:tailEnd/>
          </a:ln>
          <a:effectLst/>
        </p:spPr>
      </p:pic>
      <p:sp>
        <p:nvSpPr>
          <p:cNvPr id="6" name="Action Button: Home 5">
            <a:hlinkClick r:id="rId4"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8" name="Flowchart: Alternate Process 7">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9394"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0418"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3490"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Picture 4" descr="Productimg.png"/>
          <p:cNvPicPr>
            <a:picLocks noChangeAspect="1"/>
          </p:cNvPicPr>
          <p:nvPr/>
        </p:nvPicPr>
        <p:blipFill>
          <a:blip r:embed="rId2"/>
          <a:srcRect b="8518"/>
          <a:stretch>
            <a:fillRect/>
          </a:stretch>
        </p:blipFill>
        <p:spPr>
          <a:xfrm>
            <a:off x="1468700" y="2232913"/>
            <a:ext cx="7294300" cy="4091687"/>
          </a:xfrm>
          <a:prstGeom prst="rect">
            <a:avLst/>
          </a:prstGeom>
        </p:spPr>
      </p:pic>
      <p:pic>
        <p:nvPicPr>
          <p:cNvPr id="4" name="Content Placeholder 3" descr="document-management-system.png"/>
          <p:cNvPicPr>
            <a:picLocks noChangeAspect="1"/>
          </p:cNvPicPr>
          <p:nvPr/>
        </p:nvPicPr>
        <p:blipFill>
          <a:blip r:embed="rId3"/>
          <a:stretch>
            <a:fillRect/>
          </a:stretch>
        </p:blipFill>
        <p:spPr>
          <a:xfrm>
            <a:off x="76200" y="152400"/>
            <a:ext cx="3400661" cy="2743200"/>
          </a:xfrm>
          <a:prstGeom prst="rect">
            <a:avLst/>
          </a:prstGeom>
        </p:spPr>
      </p:pic>
    </p:spTree>
  </p:cSld>
  <p:clrMapOvr>
    <a:masterClrMapping/>
  </p:clrMapOvr>
  <p:transition advClick="0" advTm="3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3730"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6096000" y="1524000"/>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Doctor Module</a:t>
            </a:r>
            <a:endParaRPr lang="en-US" dirty="0"/>
          </a:p>
        </p:txBody>
      </p:sp>
      <p:sp>
        <p:nvSpPr>
          <p:cNvPr id="5" name="Rectangle 4">
            <a:hlinkClick r:id="rId4" action="ppaction://hlinksldjump"/>
          </p:cNvPr>
          <p:cNvSpPr/>
          <p:nvPr/>
        </p:nvSpPr>
        <p:spPr>
          <a:xfrm>
            <a:off x="6096000" y="762000"/>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Admin Module</a:t>
            </a:r>
            <a:endParaRPr lang="en-US" dirty="0"/>
          </a:p>
        </p:txBody>
      </p:sp>
      <p:sp>
        <p:nvSpPr>
          <p:cNvPr id="6" name="Rectangle 5">
            <a:hlinkClick r:id="rId5" action="ppaction://hlinksldjump"/>
          </p:cNvPr>
          <p:cNvSpPr/>
          <p:nvPr/>
        </p:nvSpPr>
        <p:spPr>
          <a:xfrm>
            <a:off x="6096000" y="2286000"/>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Receptionist Module</a:t>
            </a:r>
            <a:endParaRPr lang="en-US" dirty="0"/>
          </a:p>
        </p:txBody>
      </p:sp>
      <p:sp>
        <p:nvSpPr>
          <p:cNvPr id="7" name="Rectangle 6">
            <a:hlinkClick r:id="rId3" action="ppaction://hlinksldjump"/>
          </p:cNvPr>
          <p:cNvSpPr/>
          <p:nvPr/>
        </p:nvSpPr>
        <p:spPr>
          <a:xfrm>
            <a:off x="6096000" y="3810000"/>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Laboratory Module</a:t>
            </a:r>
            <a:endParaRPr lang="en-US" dirty="0"/>
          </a:p>
        </p:txBody>
      </p:sp>
      <p:sp>
        <p:nvSpPr>
          <p:cNvPr id="8" name="Rectangle 7">
            <a:hlinkClick r:id="rId6" action="ppaction://hlinksldjump"/>
          </p:cNvPr>
          <p:cNvSpPr/>
          <p:nvPr/>
        </p:nvSpPr>
        <p:spPr>
          <a:xfrm>
            <a:off x="6096000" y="3048000"/>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Accountant Module</a:t>
            </a:r>
            <a:endParaRPr lang="en-US" dirty="0"/>
          </a:p>
        </p:txBody>
      </p:sp>
      <p:sp>
        <p:nvSpPr>
          <p:cNvPr id="9" name="Rectangle 8">
            <a:hlinkClick r:id="" action="ppaction://noaction"/>
          </p:cNvPr>
          <p:cNvSpPr/>
          <p:nvPr/>
        </p:nvSpPr>
        <p:spPr>
          <a:xfrm>
            <a:off x="6096000" y="4572000"/>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Pharmacy Module</a:t>
            </a:r>
            <a:endParaRPr lang="en-US" dirty="0"/>
          </a:p>
        </p:txBody>
      </p:sp>
      <p:pic>
        <p:nvPicPr>
          <p:cNvPr id="10" name="Content Placeholder 3" descr="document-management-system.png"/>
          <p:cNvPicPr>
            <a:picLocks noChangeAspect="1"/>
          </p:cNvPicPr>
          <p:nvPr/>
        </p:nvPicPr>
        <p:blipFill>
          <a:blip r:embed="rId7"/>
          <a:stretch>
            <a:fillRect/>
          </a:stretch>
        </p:blipFill>
        <p:spPr>
          <a:xfrm>
            <a:off x="76200" y="838200"/>
            <a:ext cx="5762231" cy="4648200"/>
          </a:xfrm>
          <a:prstGeom prst="rect">
            <a:avLst/>
          </a:prstGeom>
        </p:spPr>
      </p:pic>
      <p:sp>
        <p:nvSpPr>
          <p:cNvPr id="11" name="Rectangle 10">
            <a:hlinkClick r:id="rId8" action="ppaction://hlinksldjump"/>
          </p:cNvPr>
          <p:cNvSpPr/>
          <p:nvPr/>
        </p:nvSpPr>
        <p:spPr>
          <a:xfrm>
            <a:off x="6096000" y="5410200"/>
            <a:ext cx="24384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Contact Us</a:t>
            </a:r>
            <a:endParaRPr lang="en-US" dirty="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22"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myschool_img.jpg"/>
          <p:cNvPicPr>
            <a:picLocks noChangeAspect="1" noChangeArrowheads="1"/>
          </p:cNvPicPr>
          <p:nvPr/>
        </p:nvPicPr>
        <p:blipFill>
          <a:blip r:embed="rId2"/>
          <a:srcRect/>
          <a:stretch>
            <a:fillRect/>
          </a:stretch>
        </p:blipFill>
        <p:spPr bwMode="auto">
          <a:xfrm>
            <a:off x="304800" y="381000"/>
            <a:ext cx="5257800" cy="6074750"/>
          </a:xfrm>
          <a:prstGeom prst="rect">
            <a:avLst/>
          </a:prstGeom>
          <a:noFill/>
        </p:spPr>
      </p:pic>
      <p:sp>
        <p:nvSpPr>
          <p:cNvPr id="5" name="TextBox 4"/>
          <p:cNvSpPr txBox="1"/>
          <p:nvPr/>
        </p:nvSpPr>
        <p:spPr>
          <a:xfrm>
            <a:off x="5791200" y="523756"/>
            <a:ext cx="2895600" cy="5724644"/>
          </a:xfrm>
          <a:prstGeom prst="rect">
            <a:avLst/>
          </a:prstGeom>
          <a:noFill/>
        </p:spPr>
        <p:txBody>
          <a:bodyPr wrap="square" rtlCol="0">
            <a:spAutoFit/>
          </a:bodyPr>
          <a:lstStyle/>
          <a:p>
            <a:r>
              <a:rPr lang="en-US" sz="2400" b="1" dirty="0" smtClean="0">
                <a:solidFill>
                  <a:srgbClr val="00B050"/>
                </a:solidFill>
              </a:rPr>
              <a:t>Don’t worry we help you to resolve the problem.  You are just away from Click a Button for easy and smooth Management without worry, where ever you are across the globe.</a:t>
            </a:r>
            <a:endParaRPr lang="en-US" b="1" dirty="0" smtClean="0">
              <a:solidFill>
                <a:srgbClr val="00B050"/>
              </a:solidFill>
            </a:endParaRPr>
          </a:p>
          <a:p>
            <a:pPr>
              <a:buFont typeface="Arial" pitchFamily="34" charset="0"/>
              <a:buChar char="•"/>
            </a:pPr>
            <a:r>
              <a:rPr lang="en-US" dirty="0" smtClean="0">
                <a:solidFill>
                  <a:srgbClr val="FF0000"/>
                </a:solidFill>
              </a:rPr>
              <a:t>Mobile / Tab / Laptop or PC</a:t>
            </a:r>
          </a:p>
          <a:p>
            <a:pPr>
              <a:buFont typeface="Arial" pitchFamily="34" charset="0"/>
              <a:buChar char="•"/>
            </a:pPr>
            <a:r>
              <a:rPr lang="en-US" dirty="0" smtClean="0">
                <a:solidFill>
                  <a:srgbClr val="FF0000"/>
                </a:solidFill>
              </a:rPr>
              <a:t>Save Time &amp; Money</a:t>
            </a:r>
          </a:p>
          <a:p>
            <a:pPr>
              <a:buFont typeface="Arial" pitchFamily="34" charset="0"/>
              <a:buChar char="•"/>
            </a:pPr>
            <a:r>
              <a:rPr lang="en-US" dirty="0" smtClean="0">
                <a:solidFill>
                  <a:srgbClr val="FF0000"/>
                </a:solidFill>
              </a:rPr>
              <a:t>Better Utilization School Resources</a:t>
            </a:r>
          </a:p>
          <a:p>
            <a:pPr>
              <a:buFont typeface="Arial" pitchFamily="34" charset="0"/>
              <a:buChar char="•"/>
            </a:pPr>
            <a:r>
              <a:rPr lang="en-US" dirty="0" smtClean="0">
                <a:solidFill>
                  <a:srgbClr val="FF0000"/>
                </a:solidFill>
              </a:rPr>
              <a:t>Please do not hesitate to talk to our Representatives, Live Chat Support available.</a:t>
            </a:r>
            <a:endParaRPr lang="en-US" dirty="0">
              <a:solidFill>
                <a:srgbClr val="FF0000"/>
              </a:solidFill>
            </a:endParaRPr>
          </a:p>
        </p:txBody>
      </p:sp>
      <p:pic>
        <p:nvPicPr>
          <p:cNvPr id="3074" name="Picture 2"/>
          <p:cNvPicPr>
            <a:picLocks noChangeAspect="1" noChangeArrowheads="1"/>
          </p:cNvPicPr>
          <p:nvPr/>
        </p:nvPicPr>
        <p:blipFill>
          <a:blip r:embed="rId3"/>
          <a:srcRect/>
          <a:stretch>
            <a:fillRect/>
          </a:stretch>
        </p:blipFill>
        <p:spPr bwMode="auto">
          <a:xfrm>
            <a:off x="0" y="0"/>
            <a:ext cx="12192000" cy="7315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0" y="0"/>
            <a:ext cx="12192000" cy="7315200"/>
          </a:xfrm>
          <a:prstGeom prst="rect">
            <a:avLst/>
          </a:prstGeom>
          <a:noFill/>
          <a:ln w="9525">
            <a:noFill/>
            <a:miter lim="800000"/>
            <a:headEnd/>
            <a:tailEnd/>
          </a:ln>
          <a:effectLst/>
        </p:spPr>
      </p:pic>
      <p:sp>
        <p:nvSpPr>
          <p:cNvPr id="6" name="Action Button: Home 5">
            <a:hlinkClick r:id="rId5" action="ppaction://hlinksldjump" highlightClick="1"/>
          </p:cNvPr>
          <p:cNvSpPr/>
          <p:nvPr/>
        </p:nvSpPr>
        <p:spPr>
          <a:xfrm>
            <a:off x="3048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hlinkClick r:id="" action="ppaction://hlinkshowjump?jump=nextslide"/>
          </p:cNvPr>
          <p:cNvSpPr/>
          <p:nvPr/>
        </p:nvSpPr>
        <p:spPr>
          <a:xfrm>
            <a:off x="31242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Tree>
  </p:cSld>
  <p:clrMapOvr>
    <a:masterClrMapping/>
  </p:clrMapOvr>
  <p:transition advClick="0">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2590800" cy="1143000"/>
          </a:xfrm>
        </p:spPr>
        <p:txBody>
          <a:bodyPr/>
          <a:lstStyle/>
          <a:p>
            <a:r>
              <a:rPr lang="en-US" dirty="0" smtClean="0">
                <a:solidFill>
                  <a:schemeClr val="accent6">
                    <a:lumMod val="75000"/>
                  </a:schemeClr>
                </a:solidFill>
              </a:rPr>
              <a:t>HMS-V1 </a:t>
            </a:r>
            <a:endParaRPr lang="en-US" dirty="0">
              <a:solidFill>
                <a:schemeClr val="accent6">
                  <a:lumMod val="75000"/>
                </a:schemeClr>
              </a:solidFill>
            </a:endParaRPr>
          </a:p>
        </p:txBody>
      </p:sp>
      <p:sp>
        <p:nvSpPr>
          <p:cNvPr id="3" name="Content Placeholder 2"/>
          <p:cNvSpPr>
            <a:spLocks noGrp="1"/>
          </p:cNvSpPr>
          <p:nvPr>
            <p:ph idx="1"/>
          </p:nvPr>
        </p:nvSpPr>
        <p:spPr>
          <a:xfrm>
            <a:off x="457200" y="1066800"/>
            <a:ext cx="2590800" cy="3352800"/>
          </a:xfrm>
          <a:solidFill>
            <a:schemeClr val="accent6">
              <a:lumMod val="20000"/>
              <a:lumOff val="80000"/>
            </a:schemeClr>
          </a:solidFill>
        </p:spPr>
        <p:txBody>
          <a:bodyPr>
            <a:normAutofit lnSpcReduction="10000"/>
          </a:bodyPr>
          <a:lstStyle/>
          <a:p>
            <a:r>
              <a:rPr lang="en-US" sz="2000" dirty="0" smtClean="0"/>
              <a:t>Doctor Appointment </a:t>
            </a:r>
          </a:p>
          <a:p>
            <a:r>
              <a:rPr lang="en-US" sz="2000" dirty="0" smtClean="0"/>
              <a:t>OP</a:t>
            </a:r>
          </a:p>
          <a:p>
            <a:r>
              <a:rPr lang="en-US" sz="2000" dirty="0" smtClean="0"/>
              <a:t>Prescription Printing</a:t>
            </a:r>
            <a:endParaRPr lang="en-US" sz="2000" dirty="0" smtClean="0"/>
          </a:p>
          <a:p>
            <a:r>
              <a:rPr lang="en-US" sz="2000" dirty="0" smtClean="0"/>
              <a:t>OP Billing</a:t>
            </a:r>
          </a:p>
          <a:p>
            <a:r>
              <a:rPr lang="en-US" sz="2000" dirty="0" smtClean="0"/>
              <a:t>Waiting hall </a:t>
            </a:r>
            <a:r>
              <a:rPr lang="en-US" sz="2000" dirty="0" err="1" smtClean="0"/>
              <a:t>Mgmnt</a:t>
            </a:r>
            <a:r>
              <a:rPr lang="en-US" sz="2000" dirty="0" smtClean="0"/>
              <a:t> </a:t>
            </a:r>
          </a:p>
          <a:p>
            <a:r>
              <a:rPr lang="en-US" sz="2000" dirty="0" smtClean="0"/>
              <a:t>SMS / Email Alert</a:t>
            </a:r>
          </a:p>
          <a:p>
            <a:r>
              <a:rPr lang="en-US" sz="2000" dirty="0" smtClean="0"/>
              <a:t>Lab Billing</a:t>
            </a:r>
          </a:p>
          <a:p>
            <a:r>
              <a:rPr lang="en-US" sz="2000" dirty="0" smtClean="0"/>
              <a:t>Reports</a:t>
            </a:r>
          </a:p>
          <a:p>
            <a:endParaRPr lang="en-US" sz="2000" dirty="0" smtClean="0"/>
          </a:p>
          <a:p>
            <a:endParaRPr lang="en-US" sz="2000" dirty="0" smtClean="0"/>
          </a:p>
          <a:p>
            <a:endParaRPr lang="en-US" sz="2000" dirty="0" smtClean="0"/>
          </a:p>
          <a:p>
            <a:endParaRPr lang="en-US" sz="2000" dirty="0"/>
          </a:p>
        </p:txBody>
      </p:sp>
      <p:sp>
        <p:nvSpPr>
          <p:cNvPr id="4" name="Title 1"/>
          <p:cNvSpPr txBox="1">
            <a:spLocks/>
          </p:cNvSpPr>
          <p:nvPr/>
        </p:nvSpPr>
        <p:spPr>
          <a:xfrm>
            <a:off x="3276600" y="0"/>
            <a:ext cx="2590800" cy="1143000"/>
          </a:xfrm>
          <a:prstGeom prst="rect">
            <a:avLst/>
          </a:prstGeom>
        </p:spPr>
        <p:txBody>
          <a:bodyPr vert="horz" lIns="91440" tIns="45720" rIns="91440" bIns="45720" rtlCol="0" anchor="ctr">
            <a:normAutofit/>
          </a:bodyPr>
          <a:lstStyle/>
          <a:p>
            <a:pPr lvl="0" algn="ctr">
              <a:spcBef>
                <a:spcPct val="0"/>
              </a:spcBef>
            </a:pPr>
            <a:r>
              <a:rPr lang="en-US" sz="4400" dirty="0" smtClean="0">
                <a:solidFill>
                  <a:schemeClr val="accent5">
                    <a:lumMod val="75000"/>
                  </a:schemeClr>
                </a:solidFill>
              </a:rPr>
              <a:t>HMS-V2</a:t>
            </a:r>
            <a:endParaRPr kumimoji="0" lang="en-US" sz="4400" b="0" i="0" u="none" strike="noStrike" kern="1200" cap="none" spc="0" normalizeH="0" baseline="0" noProof="0" dirty="0">
              <a:ln>
                <a:noFill/>
              </a:ln>
              <a:solidFill>
                <a:schemeClr val="accent5">
                  <a:lumMod val="75000"/>
                </a:schemeClr>
              </a:solidFill>
              <a:effectLst/>
              <a:uLnTx/>
              <a:uFillTx/>
              <a:latin typeface="+mj-lt"/>
              <a:ea typeface="+mj-ea"/>
              <a:cs typeface="+mj-cs"/>
            </a:endParaRPr>
          </a:p>
        </p:txBody>
      </p:sp>
      <p:sp>
        <p:nvSpPr>
          <p:cNvPr id="5" name="Content Placeholder 2"/>
          <p:cNvSpPr txBox="1">
            <a:spLocks/>
          </p:cNvSpPr>
          <p:nvPr/>
        </p:nvSpPr>
        <p:spPr>
          <a:xfrm>
            <a:off x="3276600" y="1066800"/>
            <a:ext cx="2590800" cy="4953000"/>
          </a:xfrm>
          <a:prstGeom prst="rect">
            <a:avLst/>
          </a:prstGeom>
          <a:solidFill>
            <a:schemeClr val="accent5">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Doctor Appointment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Prescription Printing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 Billing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Waiting hall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Mgmnt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SMS / Email Alert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Lab Billing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HR &amp;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PayRoll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IP Billing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Pharmacy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Reports</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0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6248400" y="0"/>
            <a:ext cx="2590800" cy="1143000"/>
          </a:xfrm>
          <a:prstGeom prst="rect">
            <a:avLst/>
          </a:prstGeom>
        </p:spPr>
        <p:txBody>
          <a:bodyPr vert="horz" lIns="91440" tIns="45720" rIns="91440" bIns="45720" rtlCol="0" anchor="ctr">
            <a:normAutofit/>
          </a:bodyPr>
          <a:lstStyle/>
          <a:p>
            <a:pPr lvl="0" algn="ctr">
              <a:spcBef>
                <a:spcPct val="0"/>
              </a:spcBef>
            </a:pPr>
            <a:r>
              <a:rPr lang="en-US" sz="4400" dirty="0" smtClean="0">
                <a:solidFill>
                  <a:schemeClr val="accent2">
                    <a:lumMod val="75000"/>
                  </a:schemeClr>
                </a:solidFill>
              </a:rPr>
              <a:t>HMS-V3</a:t>
            </a:r>
            <a:endParaRPr kumimoji="0" lang="en-US" sz="4400" b="0"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7" name="Content Placeholder 2"/>
          <p:cNvSpPr txBox="1">
            <a:spLocks/>
          </p:cNvSpPr>
          <p:nvPr/>
        </p:nvSpPr>
        <p:spPr>
          <a:xfrm>
            <a:off x="6248400" y="1066800"/>
            <a:ext cx="2590800" cy="5334000"/>
          </a:xfrm>
          <a:prstGeom prst="rect">
            <a:avLst/>
          </a:prstGeom>
          <a:solidFill>
            <a:schemeClr val="accent2">
              <a:lumMod val="20000"/>
              <a:lumOff val="80000"/>
            </a:schemeClr>
          </a:soli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Doctor Appointment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Prescription Printing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 Billing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Waiting hall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Mgmnt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SMS / Email Alert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Lab Billing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HR &amp;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PayRoll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en-US" sz="2000" dirty="0" smtClean="0"/>
              <a:t>IP Billing</a:t>
            </a:r>
          </a:p>
          <a:p>
            <a:pPr marL="342900" lvl="0" indent="-342900">
              <a:spcBef>
                <a:spcPct val="20000"/>
              </a:spcBef>
              <a:buFont typeface="Arial" pitchFamily="34" charset="0"/>
              <a:buChar char="•"/>
              <a:defRPr/>
            </a:pPr>
            <a:r>
              <a:rPr lang="en-US" sz="2000" dirty="0" smtClean="0"/>
              <a:t>Pharmacy </a:t>
            </a:r>
          </a:p>
          <a:p>
            <a:pPr marL="342900" lvl="0" indent="-342900">
              <a:spcBef>
                <a:spcPct val="20000"/>
              </a:spcBef>
              <a:buFont typeface="Arial" pitchFamily="34" charset="0"/>
              <a:buChar char="•"/>
              <a:defRPr/>
            </a:pPr>
            <a:r>
              <a:rPr lang="en-US" sz="2000" dirty="0" smtClean="0"/>
              <a:t>OT Billing</a:t>
            </a:r>
          </a:p>
          <a:p>
            <a:pPr marL="342900" lvl="0" indent="-342900">
              <a:spcBef>
                <a:spcPct val="20000"/>
              </a:spcBef>
              <a:buFont typeface="Arial" pitchFamily="34" charset="0"/>
              <a:buChar char="•"/>
              <a:defRPr/>
            </a:pPr>
            <a:r>
              <a:rPr lang="en-US" sz="2000" dirty="0" smtClean="0"/>
              <a:t>Inventory</a:t>
            </a:r>
          </a:p>
          <a:p>
            <a:pPr marL="342900" lvl="0" indent="-342900">
              <a:spcBef>
                <a:spcPct val="20000"/>
              </a:spcBef>
              <a:buFont typeface="Arial" pitchFamily="34" charset="0"/>
              <a:buChar char="•"/>
              <a:defRPr/>
            </a:pPr>
            <a:r>
              <a:rPr lang="en-US" sz="2000" dirty="0" smtClean="0"/>
              <a:t>Birth Certificates</a:t>
            </a:r>
          </a:p>
          <a:p>
            <a:pPr marL="342900" lvl="0" indent="-342900">
              <a:spcBef>
                <a:spcPct val="20000"/>
              </a:spcBef>
              <a:buFont typeface="Arial" pitchFamily="34" charset="0"/>
              <a:buChar char="•"/>
              <a:defRPr/>
            </a:pPr>
            <a:r>
              <a:rPr lang="en-US" sz="2000" dirty="0" smtClean="0"/>
              <a:t>Reports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advTm="0"/>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3124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Thank you</a:t>
            </a:r>
          </a:p>
        </p:txBody>
      </p:sp>
      <p:sp>
        <p:nvSpPr>
          <p:cNvPr id="6" name="Title 1"/>
          <p:cNvSpPr txBox="1">
            <a:spLocks/>
          </p:cNvSpPr>
          <p:nvPr/>
        </p:nvSpPr>
        <p:spPr>
          <a:xfrm>
            <a:off x="304800" y="533400"/>
            <a:ext cx="8305800" cy="2209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Contact Us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SSITS</a:t>
            </a:r>
            <a:r>
              <a:rPr lang="en-US" sz="2000" b="1" baseline="0" dirty="0" smtClean="0">
                <a:latin typeface="+mj-lt"/>
                <a:ea typeface="+mj-ea"/>
                <a:cs typeface="+mj-cs"/>
              </a:rPr>
              <a:t>,</a:t>
            </a:r>
            <a:r>
              <a:rPr lang="en-US" sz="2000" baseline="0" dirty="0" smtClean="0">
                <a:latin typeface="+mj-lt"/>
                <a:ea typeface="+mj-ea"/>
                <a:cs typeface="+mj-cs"/>
              </a:rPr>
              <a:t> HealthCare</a:t>
            </a:r>
            <a:r>
              <a:rPr lang="en-US" sz="2000" dirty="0" smtClean="0">
                <a:latin typeface="+mj-lt"/>
                <a:ea typeface="+mj-ea"/>
                <a:cs typeface="+mj-cs"/>
              </a:rPr>
              <a:t> Soft Dev. Dept.  Hyderabad </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Email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sales@myhospitalcrm.com  or  sateeshh@gmail.com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1"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mj-lt"/>
                <a:ea typeface="+mj-ea"/>
                <a:cs typeface="+mj-cs"/>
              </a:rPr>
              <a:t>Mobile :</a:t>
            </a:r>
            <a:r>
              <a:rPr lang="en-US" sz="2000" dirty="0" smtClean="0">
                <a:latin typeface="+mj-lt"/>
                <a:ea typeface="+mj-ea"/>
                <a:cs typeface="+mj-cs"/>
              </a:rPr>
              <a:t> </a:t>
            </a:r>
            <a:r>
              <a:rPr lang="en-US" sz="2000" dirty="0" err="1" smtClean="0">
                <a:latin typeface="+mj-lt"/>
                <a:ea typeface="+mj-ea"/>
                <a:cs typeface="+mj-cs"/>
              </a:rPr>
              <a:t>Satish</a:t>
            </a:r>
            <a:r>
              <a:rPr lang="en-US" sz="2000" dirty="0" smtClean="0">
                <a:latin typeface="+mj-lt"/>
                <a:ea typeface="+mj-ea"/>
                <a:cs typeface="+mj-cs"/>
              </a:rPr>
              <a:t> – 8341016646 (</a:t>
            </a:r>
            <a:r>
              <a:rPr lang="en-US" sz="2000" dirty="0" err="1" smtClean="0">
                <a:latin typeface="+mj-lt"/>
                <a:ea typeface="+mj-ea"/>
                <a:cs typeface="+mj-cs"/>
              </a:rPr>
              <a:t>WhatsApp</a:t>
            </a:r>
            <a:r>
              <a:rPr lang="en-US" sz="2000" dirty="0" smtClean="0">
                <a:latin typeface="+mj-lt"/>
                <a:ea typeface="+mj-ea"/>
                <a:cs typeface="+mj-cs"/>
              </a:rPr>
              <a:t>) / 8341102235</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Action Button: Home 12">
            <a:hlinkClick r:id="rId2" action="ppaction://hlinksldjump" highlightClick="1"/>
          </p:cNvPr>
          <p:cNvSpPr/>
          <p:nvPr/>
        </p:nvSpPr>
        <p:spPr>
          <a:xfrm>
            <a:off x="3581400" y="4648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a:hlinkClick r:id="" action="ppaction://hlinkshowjump?jump=previousslide"/>
          </p:cNvPr>
          <p:cNvSpPr/>
          <p:nvPr/>
        </p:nvSpPr>
        <p:spPr>
          <a:xfrm>
            <a:off x="4267200" y="4648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6" name="Action Button: Home 5">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8" name="Flowchart: Alternate Process 7">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082"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p:cNvPicPr>
            <a:picLocks noChangeAspect="1" noChangeArrowheads="1"/>
          </p:cNvPicPr>
          <p:nvPr/>
        </p:nvPicPr>
        <p:blipFill>
          <a:blip r:embed="rId2"/>
          <a:srcRect/>
          <a:stretch>
            <a:fillRect/>
          </a:stretch>
        </p:blipFill>
        <p:spPr bwMode="auto">
          <a:xfrm>
            <a:off x="0" y="0"/>
            <a:ext cx="12192000" cy="7315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a:hlinkClick r:id="rId2" action="ppaction://hlinksldjump"/>
          </p:cNvPr>
          <p:cNvSpPr/>
          <p:nvPr/>
        </p:nvSpPr>
        <p:spPr>
          <a:xfrm>
            <a:off x="4876800" y="8382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About Us</a:t>
            </a:r>
            <a:endParaRPr lang="en-US" dirty="0"/>
          </a:p>
        </p:txBody>
      </p:sp>
      <p:sp>
        <p:nvSpPr>
          <p:cNvPr id="5" name="Flowchart: Alternate Process 4">
            <a:hlinkClick r:id="rId3" action="ppaction://hlinksldjump"/>
          </p:cNvPr>
          <p:cNvSpPr/>
          <p:nvPr/>
        </p:nvSpPr>
        <p:spPr>
          <a:xfrm>
            <a:off x="4876800" y="2362200"/>
            <a:ext cx="3200400" cy="76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a:t>
            </a:r>
            <a:r>
              <a:rPr lang="en-US" dirty="0" err="1" smtClean="0"/>
              <a:t>MySchools</a:t>
            </a:r>
            <a:r>
              <a:rPr lang="en-US" dirty="0" smtClean="0"/>
              <a:t> CMS ? </a:t>
            </a:r>
          </a:p>
          <a:p>
            <a:pPr algn="ctr"/>
            <a:r>
              <a:rPr lang="en-US" sz="2800" dirty="0" smtClean="0"/>
              <a:t>99 Reasons</a:t>
            </a:r>
            <a:endParaRPr lang="en-US" sz="2800" dirty="0"/>
          </a:p>
        </p:txBody>
      </p:sp>
      <p:sp>
        <p:nvSpPr>
          <p:cNvPr id="7" name="Flowchart: Alternate Process 6">
            <a:hlinkClick r:id="rId4" action="ppaction://hlinksldjump"/>
          </p:cNvPr>
          <p:cNvSpPr/>
          <p:nvPr/>
        </p:nvSpPr>
        <p:spPr>
          <a:xfrm>
            <a:off x="4876800" y="40386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ERP Slides</a:t>
            </a:r>
            <a:endParaRPr lang="en-US" dirty="0"/>
          </a:p>
        </p:txBody>
      </p:sp>
      <p:pic>
        <p:nvPicPr>
          <p:cNvPr id="8" name="Picture 0" descr="myschool_img.jpg"/>
          <p:cNvPicPr>
            <a:picLocks noChangeAspect="1" noChangeArrowheads="1"/>
          </p:cNvPicPr>
          <p:nvPr/>
        </p:nvPicPr>
        <p:blipFill>
          <a:blip r:embed="rId5"/>
          <a:srcRect/>
          <a:stretch>
            <a:fillRect/>
          </a:stretch>
        </p:blipFill>
        <p:spPr bwMode="auto">
          <a:xfrm>
            <a:off x="660313" y="1143000"/>
            <a:ext cx="3759287" cy="4343400"/>
          </a:xfrm>
          <a:prstGeom prst="rect">
            <a:avLst/>
          </a:prstGeom>
          <a:noFill/>
        </p:spPr>
      </p:pic>
      <p:sp>
        <p:nvSpPr>
          <p:cNvPr id="9" name="Flowchart: Alternate Process 8">
            <a:hlinkClick r:id="rId6" action="ppaction://hlinksldjump"/>
          </p:cNvPr>
          <p:cNvSpPr/>
          <p:nvPr/>
        </p:nvSpPr>
        <p:spPr>
          <a:xfrm>
            <a:off x="4876800" y="48006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Pricing</a:t>
            </a:r>
            <a:endParaRPr lang="en-US" dirty="0"/>
          </a:p>
        </p:txBody>
      </p:sp>
      <p:sp>
        <p:nvSpPr>
          <p:cNvPr id="10" name="Flowchart: Alternate Process 9">
            <a:hlinkClick r:id="rId6" action="ppaction://hlinksldjump"/>
          </p:cNvPr>
          <p:cNvSpPr/>
          <p:nvPr/>
        </p:nvSpPr>
        <p:spPr>
          <a:xfrm>
            <a:off x="4876800" y="55626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Contact</a:t>
            </a:r>
            <a:endParaRPr lang="en-US" dirty="0"/>
          </a:p>
        </p:txBody>
      </p:sp>
      <p:sp>
        <p:nvSpPr>
          <p:cNvPr id="12" name="Flowchart: Alternate Process 11">
            <a:hlinkClick r:id="rId4" action="ppaction://hlinksldjump"/>
          </p:cNvPr>
          <p:cNvSpPr/>
          <p:nvPr/>
        </p:nvSpPr>
        <p:spPr>
          <a:xfrm>
            <a:off x="4876800" y="16002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Team</a:t>
            </a:r>
            <a:endParaRPr lang="en-US" dirty="0"/>
          </a:p>
        </p:txBody>
      </p:sp>
      <p:sp>
        <p:nvSpPr>
          <p:cNvPr id="11" name="Flowchart: Alternate Process 10">
            <a:hlinkClick r:id="rId6" action="ppaction://hlinksldjump"/>
          </p:cNvPr>
          <p:cNvSpPr/>
          <p:nvPr/>
        </p:nvSpPr>
        <p:spPr>
          <a:xfrm>
            <a:off x="4876800" y="33528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Modules </a:t>
            </a:r>
            <a:endParaRPr lang="en-US" dirty="0"/>
          </a:p>
        </p:txBody>
      </p:sp>
      <p:pic>
        <p:nvPicPr>
          <p:cNvPr id="5122" name="Picture 2"/>
          <p:cNvPicPr>
            <a:picLocks noChangeAspect="1" noChangeArrowheads="1"/>
          </p:cNvPicPr>
          <p:nvPr/>
        </p:nvPicPr>
        <p:blipFill>
          <a:blip r:embed="rId7"/>
          <a:srcRect/>
          <a:stretch>
            <a:fillRect/>
          </a:stretch>
        </p:blipFill>
        <p:spPr bwMode="auto">
          <a:xfrm>
            <a:off x="0" y="0"/>
            <a:ext cx="12192000" cy="7315200"/>
          </a:xfrm>
          <a:prstGeom prst="rect">
            <a:avLst/>
          </a:prstGeom>
          <a:noFill/>
          <a:ln w="9525">
            <a:noFill/>
            <a:miter lim="800000"/>
            <a:headEnd/>
            <a:tailEnd/>
          </a:ln>
          <a:effectLst/>
        </p:spPr>
      </p:pic>
      <p:sp>
        <p:nvSpPr>
          <p:cNvPr id="13" name="Action Button: Home 12">
            <a:hlinkClick r:id="rId8" action="ppaction://hlinksldjump" highlightClick="1"/>
          </p:cNvPr>
          <p:cNvSpPr/>
          <p:nvPr/>
        </p:nvSpPr>
        <p:spPr>
          <a:xfrm>
            <a:off x="381000" y="63246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Alternate Process 13">
            <a:hlinkClick r:id="" action="ppaction://hlinkshowjump?jump=nextslide"/>
          </p:cNvPr>
          <p:cNvSpPr/>
          <p:nvPr/>
        </p:nvSpPr>
        <p:spPr>
          <a:xfrm>
            <a:off x="3200400" y="63246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15" name="Flowchart: Alternate Process 14">
            <a:hlinkClick r:id="" action="ppaction://hlinkshowjump?jump=previousslide"/>
          </p:cNvPr>
          <p:cNvSpPr/>
          <p:nvPr/>
        </p:nvSpPr>
        <p:spPr>
          <a:xfrm>
            <a:off x="1066800" y="63246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337</Words>
  <Application>Microsoft Office PowerPoint</Application>
  <PresentationFormat>On-screen Show (4:3)</PresentationFormat>
  <Paragraphs>149</Paragraphs>
  <Slides>41</Slides>
  <Notes>1</Notes>
  <HiddenSlides>0</HiddenSlides>
  <MMClips>0</MMClips>
  <ScaleCrop>false</ScaleCrop>
  <HeadingPairs>
    <vt:vector size="6" baseType="variant">
      <vt:variant>
        <vt:lpstr>Theme</vt:lpstr>
      </vt:variant>
      <vt:variant>
        <vt:i4>1</vt:i4>
      </vt:variant>
      <vt:variant>
        <vt:lpstr>Slide Titles</vt:lpstr>
      </vt:variant>
      <vt:variant>
        <vt:i4>41</vt:i4>
      </vt:variant>
      <vt:variant>
        <vt:lpstr>Custom Shows</vt:lpstr>
      </vt:variant>
      <vt:variant>
        <vt:i4>1</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HMS-V1 </vt:lpstr>
      <vt:lpstr>Slide 41</vt:lpstr>
      <vt:lpstr>Custom Show 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SriSai</dc:creator>
  <cp:lastModifiedBy>SATISHBKPSERVER</cp:lastModifiedBy>
  <cp:revision>54</cp:revision>
  <dcterms:created xsi:type="dcterms:W3CDTF">2016-03-04T06:56:59Z</dcterms:created>
  <dcterms:modified xsi:type="dcterms:W3CDTF">2017-01-15T04:33:53Z</dcterms:modified>
</cp:coreProperties>
</file>